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3" autoAdjust="0"/>
    <p:restoredTop sz="94660"/>
  </p:normalViewPr>
  <p:slideViewPr>
    <p:cSldViewPr snapToGrid="0">
      <p:cViewPr varScale="1">
        <p:scale>
          <a:sx n="55" d="100"/>
          <a:sy n="55" d="100"/>
        </p:scale>
        <p:origin x="78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4BBF-8C70-4EF6-AF68-5E14B50EFA6B}" type="datetimeFigureOut">
              <a:rPr lang="ru-RU" smtClean="0"/>
              <a:t>13.09.2017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D176907-137E-47C9-8710-8315DD28D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294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4BBF-8C70-4EF6-AF68-5E14B50EFA6B}" type="datetimeFigureOut">
              <a:rPr lang="ru-RU" smtClean="0"/>
              <a:t>13.09.2017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D176907-137E-47C9-8710-8315DD28D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8312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4BBF-8C70-4EF6-AF68-5E14B50EFA6B}" type="datetimeFigureOut">
              <a:rPr lang="ru-RU" smtClean="0"/>
              <a:t>13.09.2017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D176907-137E-47C9-8710-8315DD28DF0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93946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4BBF-8C70-4EF6-AF68-5E14B50EFA6B}" type="datetimeFigureOut">
              <a:rPr lang="ru-RU" smtClean="0"/>
              <a:t>13.09.2017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176907-137E-47C9-8710-8315DD28D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91888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4BBF-8C70-4EF6-AF68-5E14B50EFA6B}" type="datetimeFigureOut">
              <a:rPr lang="ru-RU" smtClean="0"/>
              <a:t>13.09.2017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176907-137E-47C9-8710-8315DD28DF0B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74633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4BBF-8C70-4EF6-AF68-5E14B50EFA6B}" type="datetimeFigureOut">
              <a:rPr lang="ru-RU" smtClean="0"/>
              <a:t>13.09.2017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176907-137E-47C9-8710-8315DD28D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56009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4BBF-8C70-4EF6-AF68-5E14B50EFA6B}" type="datetimeFigureOut">
              <a:rPr lang="ru-RU" smtClean="0"/>
              <a:t>13.09.2017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6907-137E-47C9-8710-8315DD28D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12178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4BBF-8C70-4EF6-AF68-5E14B50EFA6B}" type="datetimeFigureOut">
              <a:rPr lang="ru-RU" smtClean="0"/>
              <a:t>13.09.2017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6907-137E-47C9-8710-8315DD28D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82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4BBF-8C70-4EF6-AF68-5E14B50EFA6B}" type="datetimeFigureOut">
              <a:rPr lang="ru-RU" smtClean="0"/>
              <a:t>13.09.2017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6907-137E-47C9-8710-8315DD28D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308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4BBF-8C70-4EF6-AF68-5E14B50EFA6B}" type="datetimeFigureOut">
              <a:rPr lang="ru-RU" smtClean="0"/>
              <a:t>13.09.2017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D176907-137E-47C9-8710-8315DD28D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89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4BBF-8C70-4EF6-AF68-5E14B50EFA6B}" type="datetimeFigureOut">
              <a:rPr lang="ru-RU" smtClean="0"/>
              <a:t>13.09.2017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D176907-137E-47C9-8710-8315DD28D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300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4BBF-8C70-4EF6-AF68-5E14B50EFA6B}" type="datetimeFigureOut">
              <a:rPr lang="ru-RU" smtClean="0"/>
              <a:t>13.09.2017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D176907-137E-47C9-8710-8315DD28D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712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4BBF-8C70-4EF6-AF68-5E14B50EFA6B}" type="datetimeFigureOut">
              <a:rPr lang="ru-RU" smtClean="0"/>
              <a:t>13.09.2017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6907-137E-47C9-8710-8315DD28D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650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4BBF-8C70-4EF6-AF68-5E14B50EFA6B}" type="datetimeFigureOut">
              <a:rPr lang="ru-RU" smtClean="0"/>
              <a:t>13.09.2017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6907-137E-47C9-8710-8315DD28D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464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4BBF-8C70-4EF6-AF68-5E14B50EFA6B}" type="datetimeFigureOut">
              <a:rPr lang="ru-RU" smtClean="0"/>
              <a:t>13.09.2017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6907-137E-47C9-8710-8315DD28D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811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4BBF-8C70-4EF6-AF68-5E14B50EFA6B}" type="datetimeFigureOut">
              <a:rPr lang="ru-RU" smtClean="0"/>
              <a:t>13.09.2017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176907-137E-47C9-8710-8315DD28D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993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D4BBF-8C70-4EF6-AF68-5E14B50EFA6B}" type="datetimeFigureOut">
              <a:rPr lang="ru-RU" smtClean="0"/>
              <a:t>13.09.2017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D176907-137E-47C9-8710-8315DD28D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936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48267" y="821268"/>
            <a:ext cx="10099145" cy="14986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Тема 3. </a:t>
            </a:r>
            <a:r>
              <a:rPr lang="en-US" b="1" dirty="0" err="1"/>
              <a:t>Ресурсы</a:t>
            </a:r>
            <a:r>
              <a:rPr lang="en-US" b="1" dirty="0"/>
              <a:t> </a:t>
            </a:r>
            <a:r>
              <a:rPr lang="en-US" b="1" dirty="0" err="1"/>
              <a:t>некоммерческих</a:t>
            </a:r>
            <a:r>
              <a:rPr lang="en-US" b="1" dirty="0"/>
              <a:t> </a:t>
            </a:r>
            <a:r>
              <a:rPr lang="en-US" b="1" dirty="0" err="1"/>
              <a:t>организаций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32013" y="3270312"/>
            <a:ext cx="8915399" cy="1335555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sz="4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Трудовые </a:t>
            </a:r>
            <a:r>
              <a:rPr lang="ru-RU" sz="4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ресурсы</a:t>
            </a:r>
          </a:p>
          <a:p>
            <a:pPr lvl="0"/>
            <a:r>
              <a:rPr lang="ru-RU" sz="4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Финансовые </a:t>
            </a:r>
            <a:r>
              <a:rPr lang="ru-RU" sz="4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70923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18267" y="558800"/>
            <a:ext cx="9286345" cy="6045200"/>
          </a:xfrm>
        </p:spPr>
        <p:txBody>
          <a:bodyPr>
            <a:normAutofit fontScale="92500" lnSpcReduction="20000"/>
          </a:bodyPr>
          <a:lstStyle/>
          <a:p>
            <a:pPr marL="0" indent="4572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привлеченному финансированию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относятся благотворительные,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спонсорские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средства, гранты фондов, членские взносы и др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финансирование объединяет прямые и косвенные субсидии государства. Собственные средства включают доходы от основной и коммерческой деятельности.</a:t>
            </a:r>
          </a:p>
          <a:p>
            <a:pPr marL="0" indent="4572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Итак, спонсорство – вид экономической сделки, в процессе которой происходит обмен денежных средств, товаров, услуг, работ на возможности размещения рекламы, проведения PR–мероприятий, стимулирования сбыта и др.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отличие от благотворительности, представляющей форму добровольной бескорыстной поддержки некоммерческой деятельности со стороны физических и юридических лиц, спонсорство характеризуется исключительно коммерческими интересами.</a:t>
            </a:r>
          </a:p>
        </p:txBody>
      </p:sp>
    </p:spTree>
    <p:extLst>
      <p:ext uri="{BB962C8B-B14F-4D97-AF65-F5344CB8AC3E}">
        <p14:creationId xmlns:p14="http://schemas.microsoft.com/office/powerpoint/2010/main" val="2434576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0" y="372533"/>
            <a:ext cx="9980612" cy="5538689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150000"/>
              </a:lnSpc>
              <a:spcBef>
                <a:spcPts val="0"/>
              </a:spcBef>
              <a:buNone/>
            </a:pP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Пожертвование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Пожертвованием, согласно ст. 582 части второй Гражданского Кодекса РФ, признается дарение вещи или права в общеполезных целях (т.е. нельзя пожертвовать работы или услуги). Пожертвования могут делаться гражданам; лечебным, воспитательным, благотворительным, научным и учебным учреждениям, учреждениям социальной защиты, фондам, музеям и другим учреждениям культуры,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общественным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религиозным организациям.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69133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3067" y="287867"/>
            <a:ext cx="10251545" cy="6248400"/>
          </a:xfrm>
        </p:spPr>
        <p:txBody>
          <a:bodyPr>
            <a:normAutofit lnSpcReduction="10000"/>
          </a:bodyPr>
          <a:lstStyle/>
          <a:p>
            <a:pPr indent="342900" algn="just">
              <a:lnSpc>
                <a:spcPct val="150000"/>
              </a:lnSpc>
              <a:spcBef>
                <a:spcPts val="0"/>
              </a:spcBef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Патронаж и меценатство.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Патронаж в российском законодательстве определен в отношении только дееспособных граждан. Под ним, согласно ст. 41 ГК РФ, понимается регулярное (постоянное) оказание помощи в осуществлении прав, их защите и исполнении обязанностей совершеннолетнему дееспособному гражданину, нуждающемуся в такой помощи по состоянию своего здоровья.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50000"/>
              </a:lnSpc>
              <a:spcBef>
                <a:spcPts val="0"/>
              </a:spcBef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Патронаж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оказание долгосрочной материальной и организационной поддержки некоммерческой деятельности в ответ на получение определенных прав на участие в управлении.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50000"/>
              </a:lnSpc>
              <a:spcBef>
                <a:spcPts val="0"/>
              </a:spcBef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Меценатство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организация и поддержка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общественно-значимых мероприятий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просветительских целях (преимущественно в сфере культуры и искусства).</a:t>
            </a:r>
          </a:p>
          <a:p>
            <a:pPr indent="342900" algn="just">
              <a:lnSpc>
                <a:spcPct val="150000"/>
              </a:lnSpc>
              <a:spcBef>
                <a:spcPts val="0"/>
              </a:spcBef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0851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9467" y="304800"/>
            <a:ext cx="10312399" cy="560642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Членские взносы.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Членские взносы также не имеют однозначной трактовки в российском законодательстве. Закон РФ «О некоммерческих организациях», рассматривая права и обязанности членов некоммерческих организаций, не дает общего определения отношений членства.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hangingPunct="0">
              <a:lnSpc>
                <a:spcPct val="150000"/>
              </a:lnSpc>
              <a:spcBef>
                <a:spcPts val="0"/>
              </a:spcBef>
            </a:pP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Членские взносы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регулярное отчисление средств в некоммерческую организацию с целью получения определенного пакета товаров и услуг.</a:t>
            </a:r>
          </a:p>
          <a:p>
            <a:pPr algn="just" hangingPunct="0">
              <a:lnSpc>
                <a:spcPct val="150000"/>
              </a:lnSpc>
              <a:spcBef>
                <a:spcPts val="0"/>
              </a:spcBef>
            </a:pP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Грант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средства целевого финансирования (денежные средства или иное имущество), выделяемые на конкурсной основе и предоставляемые безвозмездно и безвозвратно с последующим отчетом об их целевом использовании.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1621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5333" y="169333"/>
            <a:ext cx="10854267" cy="648546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Вторая группа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доходов некоммерческих организаций,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объединяющая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различные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государственного финансирования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традиционным источником поступлений некоммерческой сферы.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hangingPunc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Выделяются два вида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совместного финансирования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некоммерческой сферы.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вид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долевые субсидии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средства в данном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предоставляются только при условии дополнительного финансирования проекта за счет собственных или привлеченных средств некоммерческой организации.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вид – возвратные субсидии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Государство в этом варианте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выделяет средства некоммерческим организациям только в том случае, если они обязуются компенсировать частично или полностью предоставленное финансирование.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3778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9861" y="158262"/>
            <a:ext cx="10339753" cy="6418384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Третья группа источников финансирования некоммерческих организаций объединяет доходы от </a:t>
            </a:r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собственной деятельности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 таковой могут относиться как основные (выставочная, образовательная, концертная деятельность и т.д.), так и дополнительные (коммерческая деятельность и др.) направления работы.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sz="2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анализе данной группы доходов важно четко проводить различие между поступлениями от некоммерческой и предпринимательской деятельности. Доходы от некоммерческой деятельности могут складываться из выручки от реализации билетов, проведения экскурсий и лекций, работы студий и кружков, предоставления фото- и видео услуг, выездных выставок и гастролей и т.д. В целом, они играют важную роль в бюджете некоммерческих организаций.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7790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4133" y="446310"/>
            <a:ext cx="9760479" cy="1280890"/>
          </a:xfrm>
        </p:spPr>
        <p:txBody>
          <a:bodyPr/>
          <a:lstStyle/>
          <a:p>
            <a:r>
              <a:rPr lang="ru-RU" b="1" dirty="0"/>
              <a:t>1. Трудовые ресурсы некоммерческих организаций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82133" y="1574800"/>
            <a:ext cx="11209867" cy="5283200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Специфика функционирования некоммерческих организаций находит свое отражение в особенностях их трудовых ресурсов. Общественно-полезные цели деятельности некоммерческих организаций, ограничения в распределении доходов внутри организации предъявляют особые требования к занятому персоналу. Прежде всего, это приверженность к некоммерческим целям деятельности организации, оценка вознаграждения за труд не только с материальной точки зрения.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082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91733" y="406400"/>
            <a:ext cx="10193867" cy="5504822"/>
          </a:xfrm>
        </p:spPr>
        <p:txBody>
          <a:bodyPr/>
          <a:lstStyle/>
          <a:p>
            <a:pPr marL="0" indent="4572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данном случае интересно привести мнение американских ученых У.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Баумоля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У.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Боуэна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том, что труд в некоммерческих организациях отличается более высокой, чем в других отраслях, степенью морального удовлетворения. Ученые называют это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«психологическим доходом» (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psychic income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 формируется под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воздействием таких факторов как свобода творчества, реализация личных идей, гибкий график работы, частичная занятость, высокий престиж в обществе и пр.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574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98133" y="440267"/>
            <a:ext cx="9506479" cy="5470955"/>
          </a:xfrm>
        </p:spPr>
        <p:txBody>
          <a:bodyPr>
            <a:normAutofit lnSpcReduction="10000"/>
          </a:bodyPr>
          <a:lstStyle/>
          <a:p>
            <a:pPr algn="just" hangingPunct="0">
              <a:lnSpc>
                <a:spcPct val="150000"/>
              </a:lnSpc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того, наряду с низким уровнем оплаты труда, в некоммерческих организациях отсутствует ясная карьерная перспектива, сравнимая с той, которая имеет место в предпринимательских структурах.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hangingPunct="0">
              <a:lnSpc>
                <a:spcPct val="150000"/>
              </a:lnSpc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Помимо традиционных штатных сотрудников, некоммерческие организации активно привлекают к работе добровольцев.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 добровольцев, или волонтеров, с каждым годом становится все более важным ресурсом развития мировой экономики.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948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08667" y="406400"/>
            <a:ext cx="9895945" cy="550482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Волонтерство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основывается на добровольном, не требующем оплаты труде. Следовательно, мотивами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волонтерства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являются не материальное поощрение, а социальные, благотворительные и духовные интересы.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того, несмотря на добровольность,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волонтерство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сопряжено с определенным уровнем ответственности. К примеру, волонтеры несут ответственность за выполнение норм и требований, сохранность материальных ценностей, а также деятельность, подрывающую репутацию организации и т.п. Все это позволяет рассматривать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волонтерство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как особую систему трудовых отношений.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1924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03867" y="423333"/>
            <a:ext cx="10464800" cy="5487889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ходе исследования добровольческих трудовых отношений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представляется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возможным выделить ряд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методов нематериального стимулирования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волонтеров, а именно практическое, информационное и привилегированное стимулирование.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первой группе методов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отнести предоставление волонтерам возможности приобретения опыта работы в различных направлениях, а также дополнительных знаний, навыков и т.д.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 способов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стимулирования заключается в доступе к информационным источникам и материалам, таким как новые технологии, научно-исследовательские разработки и др.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2355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8533" y="135467"/>
            <a:ext cx="10634134" cy="5775755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Последняя группа методов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предоставляет волонтерам возможности получения ряда персональных привилегий, например, права бесплатного пользования услугами некоммерческой организации, участие в торжественных, юбилейных мероприятиях, первоочередного права получения поддержки со стороны государственных органов власти и некоммерческих организаций и т.д.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9390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6400" y="338667"/>
            <a:ext cx="9912879" cy="6231466"/>
          </a:xfrm>
        </p:spPr>
        <p:txBody>
          <a:bodyPr>
            <a:normAutofit fontScale="92500"/>
          </a:bodyPr>
          <a:lstStyle/>
          <a:p>
            <a:pPr marL="0" indent="4572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Волонтерство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(добровольчество)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система трудовых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отношений, построенная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механизме нематериального стимулирования и преследующая социальные, благотворительные и иные общественно-полезные цели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lnSpc>
                <a:spcPct val="150000"/>
              </a:lnSpc>
              <a:spcBef>
                <a:spcPts val="0"/>
              </a:spcBef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общественных работах на безвозмездной основе приобрело принудительный характер. Таким образом, основной принцип добровольного участия перестал соблюдаться, что оказало негативное воздействие на отношение населения к труду волонтеров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lnSpc>
                <a:spcPct val="150000"/>
              </a:lnSpc>
              <a:spcBef>
                <a:spcPts val="0"/>
              </a:spcBef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того, в России участие в добровольчестве принимают лишь отдельные категории населения - школьники, студенты, учителя и домохозяйки, в отличие о США, где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волонтерство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вовлечены различные слои населения.</a:t>
            </a:r>
          </a:p>
        </p:txBody>
      </p:sp>
    </p:spTree>
    <p:extLst>
      <p:ext uri="{BB962C8B-B14F-4D97-AF65-F5344CB8AC3E}">
        <p14:creationId xmlns:p14="http://schemas.microsoft.com/office/powerpoint/2010/main" val="10931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302376"/>
            <a:ext cx="10972800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2. Источники </a:t>
            </a:r>
            <a:r>
              <a:rPr lang="ru-RU" b="1" dirty="0" smtClean="0"/>
              <a:t>финансирования некоммерческих </a:t>
            </a:r>
            <a:r>
              <a:rPr lang="ru-RU" b="1" dirty="0"/>
              <a:t>организаций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3200" y="1583266"/>
            <a:ext cx="10031412" cy="4327956"/>
          </a:xfrm>
        </p:spPr>
        <p:txBody>
          <a:bodyPr/>
          <a:lstStyle/>
          <a:p>
            <a:pPr hangingPunct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финансирования некоммерческих организаций делятся на три группы: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hangingPunc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привлеченные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hangingPunc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собственные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148991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103</TotalTime>
  <Words>1033</Words>
  <Application>Microsoft Office PowerPoint</Application>
  <PresentationFormat>Широкоэкранный</PresentationFormat>
  <Paragraphs>47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Century Gothic</vt:lpstr>
      <vt:lpstr>Times New Roman</vt:lpstr>
      <vt:lpstr>Wingdings 3</vt:lpstr>
      <vt:lpstr>Легкий дым</vt:lpstr>
      <vt:lpstr>Тема 3. Ресурсы некоммерческих организаций</vt:lpstr>
      <vt:lpstr>1. Трудовые ресурсы некоммерческих организаций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Источники финансирования некоммерческих организаций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Ресурсы некоммерческих организаций</dc:title>
  <dc:creator>Пользователь Windows</dc:creator>
  <cp:lastModifiedBy>Пользователь Windows</cp:lastModifiedBy>
  <cp:revision>8</cp:revision>
  <dcterms:created xsi:type="dcterms:W3CDTF">2017-09-13T05:44:55Z</dcterms:created>
  <dcterms:modified xsi:type="dcterms:W3CDTF">2017-09-13T07:28:42Z</dcterms:modified>
</cp:coreProperties>
</file>